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 id="2147483948" r:id="rId2"/>
  </p:sldMasterIdLst>
  <p:notesMasterIdLst>
    <p:notesMasterId r:id="rId20"/>
  </p:notesMasterIdLst>
  <p:handoutMasterIdLst>
    <p:handoutMasterId r:id="rId21"/>
  </p:handoutMasterIdLst>
  <p:sldIdLst>
    <p:sldId id="257" r:id="rId3"/>
    <p:sldId id="258" r:id="rId4"/>
    <p:sldId id="271" r:id="rId5"/>
    <p:sldId id="280" r:id="rId6"/>
    <p:sldId id="279" r:id="rId7"/>
    <p:sldId id="278" r:id="rId8"/>
    <p:sldId id="277" r:id="rId9"/>
    <p:sldId id="276" r:id="rId10"/>
    <p:sldId id="263" r:id="rId11"/>
    <p:sldId id="259" r:id="rId12"/>
    <p:sldId id="261" r:id="rId13"/>
    <p:sldId id="262" r:id="rId14"/>
    <p:sldId id="264" r:id="rId15"/>
    <p:sldId id="266" r:id="rId16"/>
    <p:sldId id="267" r:id="rId17"/>
    <p:sldId id="268" r:id="rId18"/>
    <p:sldId id="28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CC3300"/>
    <a:srgbClr val="C1770B"/>
    <a:srgbClr val="0021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0157" autoAdjust="0"/>
    <p:restoredTop sz="94660"/>
  </p:normalViewPr>
  <p:slideViewPr>
    <p:cSldViewPr>
      <p:cViewPr>
        <p:scale>
          <a:sx n="100" d="100"/>
          <a:sy n="100" d="100"/>
        </p:scale>
        <p:origin x="-492" y="-16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BF3178-4C4D-47FC-8791-0CB239906979}" type="datetimeFigureOut">
              <a:rPr lang="en-US" smtClean="0"/>
              <a:pPr/>
              <a:t>10/1/2018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2B63631-67FB-4A66-9D4F-9D1C5A5644C8}" type="slidenum">
              <a:rPr lang="en-US" smtClean="0"/>
              <a:pPr/>
              <a:t>‹#›</a:t>
            </a:fld>
            <a:endParaRPr lang="en-US"/>
          </a:p>
        </p:txBody>
      </p:sp>
    </p:spTree>
    <p:extLst>
      <p:ext uri="{BB962C8B-B14F-4D97-AF65-F5344CB8AC3E}">
        <p14:creationId xmlns:p14="http://schemas.microsoft.com/office/powerpoint/2010/main" val="3258692703"/>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DCD57A-CB46-4B5D-B2B9-E840AE2483A5}" type="datetimeFigureOut">
              <a:rPr lang="en-US" smtClean="0"/>
              <a:pPr/>
              <a:t>10/1/2018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A5D1C-DF6C-4041-BC67-F9F02C5C4093}" type="slidenum">
              <a:rPr lang="en-US" smtClean="0"/>
              <a:pPr/>
              <a:t>‹#›</a:t>
            </a:fld>
            <a:endParaRPr lang="en-US"/>
          </a:p>
        </p:txBody>
      </p:sp>
    </p:spTree>
    <p:extLst>
      <p:ext uri="{BB962C8B-B14F-4D97-AF65-F5344CB8AC3E}">
        <p14:creationId xmlns:p14="http://schemas.microsoft.com/office/powerpoint/2010/main" val="254345547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a:t>
            </a:r>
            <a:r>
              <a:rPr lang="en-US" baseline="0" dirty="0"/>
              <a:t> which is based on unpublished data from a workers’ compensation insurance population, shows that the chance of ever returning to work drops to less than 50% once time off work reaches 12 weeks.  Those who go onto Social Security Disability Insurance have an extremely low chance of ever returning to work, between a half of one percent and about 3%, according to </a:t>
            </a:r>
            <a:r>
              <a:rPr lang="en-US" baseline="0" dirty="0" err="1"/>
              <a:t>Mathematica</a:t>
            </a:r>
            <a:r>
              <a:rPr lang="en-US" baseline="0" dirty="0"/>
              <a:t> Policy Research.  This suggests that there is some need for urgency in return to work planning if it is to be successful.</a:t>
            </a:r>
            <a:endParaRPr lang="en-US" dirty="0"/>
          </a:p>
        </p:txBody>
      </p:sp>
      <p:sp>
        <p:nvSpPr>
          <p:cNvPr id="4" name="Slide Number Placeholder 3"/>
          <p:cNvSpPr>
            <a:spLocks noGrp="1"/>
          </p:cNvSpPr>
          <p:nvPr>
            <p:ph type="sldNum" sz="quarter" idx="10"/>
          </p:nvPr>
        </p:nvSpPr>
        <p:spPr/>
        <p:txBody>
          <a:bodyPr/>
          <a:lstStyle/>
          <a:p>
            <a:fld id="{4D01396D-1B97-4B63-B49E-484F04AE61E6}" type="slidenum">
              <a:rPr lang="en-US" smtClean="0"/>
              <a:pPr/>
              <a:t>6</a:t>
            </a:fld>
            <a:endParaRPr lang="en-US"/>
          </a:p>
        </p:txBody>
      </p:sp>
    </p:spTree>
    <p:extLst>
      <p:ext uri="{BB962C8B-B14F-4D97-AF65-F5344CB8AC3E}">
        <p14:creationId xmlns:p14="http://schemas.microsoft.com/office/powerpoint/2010/main" val="3003544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975483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Twice as likely to change jobs &gt;3xs/</a:t>
            </a:r>
            <a:r>
              <a:rPr lang="en-US" dirty="0" err="1"/>
              <a:t>yr</a:t>
            </a:r>
            <a:endParaRPr lang="en-US" dirty="0"/>
          </a:p>
          <a:p>
            <a:r>
              <a:rPr lang="en-US" dirty="0"/>
              <a:t>Absent</a:t>
            </a:r>
            <a:r>
              <a:rPr lang="en-US" baseline="0" dirty="0"/>
              <a:t> or ill 2xs/month</a:t>
            </a:r>
          </a:p>
          <a:p>
            <a:r>
              <a:rPr lang="en-US" baseline="0" dirty="0"/>
              <a:t>33% less productivity</a:t>
            </a:r>
          </a:p>
          <a:p>
            <a:r>
              <a:rPr lang="en-US" baseline="0" dirty="0"/>
              <a:t>3.5Xs more likely to be involved in a work related accident  5xs more likely to file a WC claim</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451844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figure above shows the number of unintentional drug overdose deaths involving opioid analgesics, cocaine, and heroin in the United States during 1999–2007. Since 2003, more overdose deaths have involved opioid analgesics than heroin and cocaine combined.</a:t>
            </a:r>
          </a:p>
          <a:p>
            <a:endParaRPr lang="en-US" dirty="0"/>
          </a:p>
        </p:txBody>
      </p:sp>
      <p:sp>
        <p:nvSpPr>
          <p:cNvPr id="4" name="Slide Number Placeholder 3"/>
          <p:cNvSpPr>
            <a:spLocks noGrp="1"/>
          </p:cNvSpPr>
          <p:nvPr>
            <p:ph type="sldNum" sz="quarter" idx="10"/>
          </p:nvPr>
        </p:nvSpPr>
        <p:spPr/>
        <p:txBody>
          <a:bodyPr/>
          <a:lstStyle/>
          <a:p>
            <a:fld id="{2DF53451-8327-4EB6-B44D-28A494D87A99}" type="slidenum">
              <a:rPr lang="en-US" smtClean="0"/>
              <a:pPr/>
              <a:t>15</a:t>
            </a:fld>
            <a:endParaRPr lang="en-US"/>
          </a:p>
        </p:txBody>
      </p:sp>
    </p:spTree>
    <p:extLst>
      <p:ext uri="{BB962C8B-B14F-4D97-AF65-F5344CB8AC3E}">
        <p14:creationId xmlns:p14="http://schemas.microsoft.com/office/powerpoint/2010/main" val="26383971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A432C8-69A7-458B-9684-2BFA64B31948}" type="datetime2">
              <a:rPr lang="en-US" smtClean="0"/>
              <a:pPr/>
              <a:t>Monday, October 1, 2018</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4BDF4B-AD16-487B-82DC-05CCFA3565B3}" type="slidenum">
              <a:rPr lang="en-US" smtClean="0"/>
              <a:pPr/>
              <a:t>‹#›</a:t>
            </a:fld>
            <a:endParaRPr lang="en-US"/>
          </a:p>
        </p:txBody>
      </p:sp>
      <p:sp>
        <p:nvSpPr>
          <p:cNvPr id="7" name="Rectangle 6"/>
          <p:cNvSpPr/>
          <p:nvPr userDrawn="1"/>
        </p:nvSpPr>
        <p:spPr>
          <a:xfrm>
            <a:off x="-76200" y="0"/>
            <a:ext cx="609600" cy="6858000"/>
          </a:xfrm>
          <a:prstGeom prst="rect">
            <a:avLst/>
          </a:prstGeom>
          <a:gradFill>
            <a:gsLst>
              <a:gs pos="50000">
                <a:srgbClr val="00214D"/>
              </a:gs>
              <a:gs pos="100000">
                <a:srgbClr val="00214D">
                  <a:tint val="44500"/>
                  <a:satMod val="160000"/>
                </a:srgbClr>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userDrawn="1"/>
        </p:nvCxnSpPr>
        <p:spPr>
          <a:xfrm>
            <a:off x="685800" y="2819400"/>
            <a:ext cx="7772400" cy="0"/>
          </a:xfrm>
          <a:prstGeom prst="line">
            <a:avLst/>
          </a:prstGeom>
          <a:ln w="15875">
            <a:solidFill>
              <a:srgbClr val="00214D"/>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10200" y="5897658"/>
            <a:ext cx="3329100" cy="685800"/>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 y="5815641"/>
            <a:ext cx="2115105" cy="966159"/>
          </a:xfrm>
          <a:prstGeom prst="rect">
            <a:avLst/>
          </a:prstGeom>
        </p:spPr>
      </p:pic>
    </p:spTree>
    <p:extLst>
      <p:ext uri="{BB962C8B-B14F-4D97-AF65-F5344CB8AC3E}">
        <p14:creationId xmlns:p14="http://schemas.microsoft.com/office/powerpoint/2010/main" val="2383058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69C6F9-E38D-4365-B944-07FD0B888327}"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4054898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69C6F9-E38D-4365-B944-07FD0B888327}"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861631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685800" y="2895600"/>
            <a:ext cx="7772400" cy="685800"/>
          </a:xfrm>
        </p:spPr>
        <p:txBody>
          <a:bodyPr/>
          <a:lstStyle>
            <a:lvl1pPr marL="228600" indent="0" algn="l">
              <a:buNone/>
              <a:defRPr>
                <a:solidFill>
                  <a:srgbClr val="00214D"/>
                </a:solidFill>
                <a:latin typeface="Myriad Roman"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7" name="Rectangle 6"/>
          <p:cNvSpPr/>
          <p:nvPr userDrawn="1"/>
        </p:nvSpPr>
        <p:spPr>
          <a:xfrm>
            <a:off x="-76200" y="0"/>
            <a:ext cx="609600" cy="6858000"/>
          </a:xfrm>
          <a:prstGeom prst="rect">
            <a:avLst/>
          </a:prstGeom>
          <a:gradFill>
            <a:gsLst>
              <a:gs pos="50000">
                <a:srgbClr val="00214D"/>
              </a:gs>
              <a:gs pos="100000">
                <a:srgbClr val="00214D">
                  <a:tint val="44500"/>
                  <a:satMod val="160000"/>
                </a:srgbClr>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userDrawn="1"/>
        </p:nvCxnSpPr>
        <p:spPr>
          <a:xfrm>
            <a:off x="685800" y="2819400"/>
            <a:ext cx="7772400" cy="0"/>
          </a:xfrm>
          <a:prstGeom prst="line">
            <a:avLst/>
          </a:prstGeom>
          <a:ln w="15875">
            <a:solidFill>
              <a:srgbClr val="00214D"/>
            </a:solidFill>
          </a:ln>
        </p:spPr>
        <p:style>
          <a:lnRef idx="1">
            <a:schemeClr val="accent1"/>
          </a:lnRef>
          <a:fillRef idx="0">
            <a:schemeClr val="accent1"/>
          </a:fillRef>
          <a:effectRef idx="0">
            <a:schemeClr val="accent1"/>
          </a:effectRef>
          <a:fontRef idx="minor">
            <a:schemeClr val="tx1"/>
          </a:fontRef>
        </p:style>
      </p:cxnSp>
      <p:sp>
        <p:nvSpPr>
          <p:cNvPr id="19" name="Title 18"/>
          <p:cNvSpPr>
            <a:spLocks noGrp="1"/>
          </p:cNvSpPr>
          <p:nvPr>
            <p:ph type="title" hasCustomPrompt="1"/>
          </p:nvPr>
        </p:nvSpPr>
        <p:spPr>
          <a:xfrm>
            <a:off x="685800" y="1905000"/>
            <a:ext cx="8001000" cy="1143000"/>
          </a:xfrm>
        </p:spPr>
        <p:txBody>
          <a:bodyPr>
            <a:normAutofit/>
          </a:bodyPr>
          <a:lstStyle>
            <a:lvl1pPr>
              <a:defRPr sz="4000"/>
            </a:lvl1pPr>
          </a:lstStyle>
          <a:p>
            <a:r>
              <a:rPr lang="en-US" dirty="0"/>
              <a:t>Click to add title</a:t>
            </a:r>
          </a:p>
        </p:txBody>
      </p:sp>
      <p:sp>
        <p:nvSpPr>
          <p:cNvPr id="25" name="Footer Placeholder 24"/>
          <p:cNvSpPr>
            <a:spLocks noGrp="1"/>
          </p:cNvSpPr>
          <p:nvPr>
            <p:ph type="ftr" sz="quarter" idx="11"/>
          </p:nvPr>
        </p:nvSpPr>
        <p:spPr>
          <a:xfrm>
            <a:off x="704088" y="4343400"/>
            <a:ext cx="2895600" cy="1295400"/>
          </a:xfrm>
        </p:spPr>
        <p:txBody>
          <a:bodyPr/>
          <a:lstStyle>
            <a:lvl1pPr marL="0" indent="0" algn="l">
              <a:defRPr/>
            </a:lvl1pPr>
          </a:lstStyle>
          <a:p>
            <a:endParaRPr lang="en-US" dirty="0"/>
          </a:p>
        </p:txBody>
      </p:sp>
      <p:sp>
        <p:nvSpPr>
          <p:cNvPr id="26" name="Slide Number Placeholder 25"/>
          <p:cNvSpPr>
            <a:spLocks noGrp="1"/>
          </p:cNvSpPr>
          <p:nvPr>
            <p:ph type="sldNum" sz="quarter" idx="12"/>
          </p:nvPr>
        </p:nvSpPr>
        <p:spPr/>
        <p:txBody>
          <a:bodyPr/>
          <a:lstStyle/>
          <a:p>
            <a:fld id="{6A4BDF4B-AD16-487B-82DC-05CCFA3565B3}" type="slidenum">
              <a:rPr lang="en-US" smtClean="0"/>
              <a:pPr/>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10200" y="5897658"/>
            <a:ext cx="3329100" cy="685800"/>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 y="5815641"/>
            <a:ext cx="2115105" cy="966159"/>
          </a:xfrm>
          <a:prstGeom prst="rect">
            <a:avLst/>
          </a:prstGeom>
        </p:spPr>
      </p:pic>
    </p:spTree>
    <p:extLst>
      <p:ext uri="{BB962C8B-B14F-4D97-AF65-F5344CB8AC3E}">
        <p14:creationId xmlns:p14="http://schemas.microsoft.com/office/powerpoint/2010/main" val="949844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2A10A48-CF50-4E10-8120-6FD8F9565355}"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6388847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10A48-CF50-4E10-8120-6FD8F9565355}"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2666627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A10A48-CF50-4E10-8120-6FD8F9565355}"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3581190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2A10A48-CF50-4E10-8120-6FD8F9565355}"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12886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A10A48-CF50-4E10-8120-6FD8F9565355}" type="datetimeFigureOut">
              <a:rPr lang="en-US" smtClean="0"/>
              <a:pPr/>
              <a:t>10/1/2018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478984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2A10A48-CF50-4E10-8120-6FD8F9565355}" type="datetimeFigureOut">
              <a:rPr lang="en-US" smtClean="0"/>
              <a:pPr/>
              <a:t>10/1/2018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3808786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10A48-CF50-4E10-8120-6FD8F9565355}" type="datetimeFigureOut">
              <a:rPr lang="en-US" smtClean="0"/>
              <a:pPr/>
              <a:t>10/1/2018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2277193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6A3A3-94A6-4E5B-AF39-173ACA3E61CC}" type="datetime2">
              <a:rPr lang="en-US" smtClean="0"/>
              <a:pPr/>
              <a:t>Monday, October 1,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userDrawn="1"/>
        </p:nvCxnSpPr>
        <p:spPr>
          <a:xfrm>
            <a:off x="457200" y="228600"/>
            <a:ext cx="0" cy="6400800"/>
          </a:xfrm>
          <a:prstGeom prst="line">
            <a:avLst/>
          </a:prstGeom>
          <a:ln>
            <a:gradFill>
              <a:gsLst>
                <a:gs pos="0">
                  <a:schemeClr val="bg1"/>
                </a:gs>
                <a:gs pos="78000">
                  <a:srgbClr val="C1770B">
                    <a:lumMod val="99000"/>
                    <a:lumOff val="1000"/>
                  </a:srgbClr>
                </a:gs>
                <a:gs pos="22000">
                  <a:srgbClr val="C1770B">
                    <a:alpha val="87000"/>
                  </a:srgbClr>
                </a:gs>
                <a:gs pos="100000">
                  <a:schemeClr val="accent1">
                    <a:tint val="23500"/>
                    <a:satMod val="160000"/>
                  </a:schemeClr>
                </a:gs>
              </a:gsLst>
              <a:lin ang="5400000" scaled="0"/>
            </a:gra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flipH="1">
            <a:off x="152400" y="533400"/>
            <a:ext cx="8686800" cy="0"/>
          </a:xfrm>
          <a:prstGeom prst="line">
            <a:avLst/>
          </a:prstGeom>
          <a:ln>
            <a:gradFill>
              <a:gsLst>
                <a:gs pos="0">
                  <a:schemeClr val="bg1"/>
                </a:gs>
                <a:gs pos="78000">
                  <a:srgbClr val="C1770B">
                    <a:lumMod val="99000"/>
                    <a:lumOff val="1000"/>
                  </a:srgbClr>
                </a:gs>
                <a:gs pos="22000">
                  <a:srgbClr val="C1770B">
                    <a:alpha val="87000"/>
                  </a:srgbClr>
                </a:gs>
                <a:gs pos="100000">
                  <a:schemeClr val="accent1">
                    <a:tint val="23500"/>
                    <a:satMod val="160000"/>
                  </a:schemeClr>
                </a:gs>
              </a:gsLst>
              <a:lin ang="0" scaled="0"/>
            </a:gradFill>
          </a:ln>
          <a:effectLst/>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6059" b="21214"/>
          <a:stretch/>
        </p:blipFill>
        <p:spPr>
          <a:xfrm>
            <a:off x="609599" y="6404610"/>
            <a:ext cx="1100987" cy="365760"/>
          </a:xfrm>
          <a:prstGeom prst="rect">
            <a:avLst/>
          </a:prstGeom>
        </p:spPr>
      </p:pic>
    </p:spTree>
    <p:extLst>
      <p:ext uri="{BB962C8B-B14F-4D97-AF65-F5344CB8AC3E}">
        <p14:creationId xmlns:p14="http://schemas.microsoft.com/office/powerpoint/2010/main" val="1155669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A10A48-CF50-4E10-8120-6FD8F9565355}"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1925427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A10A48-CF50-4E10-8120-6FD8F9565355}"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3035461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10A48-CF50-4E10-8120-6FD8F9565355}"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2854920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10A48-CF50-4E10-8120-6FD8F9565355}"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1777F6-C3F9-4D55-993B-1E92EFEC4B07}" type="slidenum">
              <a:rPr lang="en-US" smtClean="0"/>
              <a:pPr/>
              <a:t>‹#›</a:t>
            </a:fld>
            <a:endParaRPr lang="en-US"/>
          </a:p>
        </p:txBody>
      </p:sp>
    </p:spTree>
    <p:extLst>
      <p:ext uri="{BB962C8B-B14F-4D97-AF65-F5344CB8AC3E}">
        <p14:creationId xmlns:p14="http://schemas.microsoft.com/office/powerpoint/2010/main" val="1890474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69C6F9-E38D-4365-B944-07FD0B888327}" type="datetimeFigureOut">
              <a:rPr lang="en-US" smtClean="0"/>
              <a:pPr/>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385641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269C6F9-E38D-4365-B944-07FD0B888327}"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8916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69C6F9-E38D-4365-B944-07FD0B888327}" type="datetimeFigureOut">
              <a:rPr lang="en-US" smtClean="0"/>
              <a:pPr/>
              <a:t>10/1/2018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2795356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269C6F9-E38D-4365-B944-07FD0B888327}" type="datetimeFigureOut">
              <a:rPr lang="en-US" smtClean="0"/>
              <a:pPr/>
              <a:t>10/1/2018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390374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69C6F9-E38D-4365-B944-07FD0B888327}" type="datetimeFigureOut">
              <a:rPr lang="en-US" smtClean="0"/>
              <a:pPr/>
              <a:t>10/1/2018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107365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69C6F9-E38D-4365-B944-07FD0B888327}"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413270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69C6F9-E38D-4365-B944-07FD0B888327}" type="datetimeFigureOut">
              <a:rPr lang="en-US" smtClean="0"/>
              <a:pPr/>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4BDF4B-AD16-487B-82DC-05CCFA3565B3}" type="slidenum">
              <a:rPr lang="en-US" smtClean="0"/>
              <a:pPr/>
              <a:t>‹#›</a:t>
            </a:fld>
            <a:endParaRPr lang="en-US"/>
          </a:p>
        </p:txBody>
      </p:sp>
    </p:spTree>
    <p:extLst>
      <p:ext uri="{BB962C8B-B14F-4D97-AF65-F5344CB8AC3E}">
        <p14:creationId xmlns:p14="http://schemas.microsoft.com/office/powerpoint/2010/main" val="22881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9C6F9-E38D-4365-B944-07FD0B888327}" type="datetimeFigureOut">
              <a:rPr lang="en-US" smtClean="0"/>
              <a:pPr/>
              <a:t>10/1/2018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BDF4B-AD16-487B-82DC-05CCFA3565B3}" type="slidenum">
              <a:rPr lang="en-US" smtClean="0"/>
              <a:pPr/>
              <a:t>‹#›</a:t>
            </a:fld>
            <a:endParaRPr lang="en-US"/>
          </a:p>
        </p:txBody>
      </p:sp>
    </p:spTree>
    <p:extLst>
      <p:ext uri="{BB962C8B-B14F-4D97-AF65-F5344CB8AC3E}">
        <p14:creationId xmlns:p14="http://schemas.microsoft.com/office/powerpoint/2010/main" val="3625751582"/>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 id="214748378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A10A48-CF50-4E10-8120-6FD8F9565355}" type="datetimeFigureOut">
              <a:rPr lang="en-US" smtClean="0"/>
              <a:pPr/>
              <a:t>10/1/2018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777F6-C3F9-4D55-993B-1E92EFEC4B07}" type="slidenum">
              <a:rPr lang="en-US" smtClean="0"/>
              <a:pPr/>
              <a:t>‹#›</a:t>
            </a:fld>
            <a:endParaRPr lang="en-US"/>
          </a:p>
        </p:txBody>
      </p:sp>
    </p:spTree>
    <p:extLst>
      <p:ext uri="{BB962C8B-B14F-4D97-AF65-F5344CB8AC3E}">
        <p14:creationId xmlns:p14="http://schemas.microsoft.com/office/powerpoint/2010/main" val="1753735929"/>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acoem.org/default.aspx"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google.com/url?sa=i&amp;rct=j&amp;q=&amp;esrc=s&amp;frm=1&amp;source=images&amp;cd=&amp;cad=rja&amp;uact=8&amp;ved=0CAcQjRw&amp;url=https://janaburson.wordpress.com/2013/08/31/why-drug-test/&amp;ei=J4JKVYiZDIjisATW-4CAAg&amp;bvm=bv.92765956,d.cWc&amp;psig=AFQjCNEof82L19Z1VC5X2plwor9ty2omSA&amp;ust=1431032708298089"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a:t>Occupational Health Center</a:t>
            </a:r>
            <a:br>
              <a:rPr lang="en-US" sz="3200" dirty="0"/>
            </a:br>
            <a:r>
              <a:rPr lang="en-US" sz="3200" dirty="0"/>
              <a:t> and Travel Medicine Program</a:t>
            </a:r>
          </a:p>
        </p:txBody>
      </p:sp>
      <p:sp>
        <p:nvSpPr>
          <p:cNvPr id="3" name="Subtitle 2"/>
          <p:cNvSpPr>
            <a:spLocks noGrp="1"/>
          </p:cNvSpPr>
          <p:nvPr>
            <p:ph type="subTitle" idx="1"/>
          </p:nvPr>
        </p:nvSpPr>
        <p:spPr/>
        <p:txBody>
          <a:bodyPr>
            <a:normAutofit/>
          </a:bodyPr>
          <a:lstStyle/>
          <a:p>
            <a:r>
              <a:rPr lang="en-US" dirty="0"/>
              <a:t>Margaret Stroz, MD, MRO</a:t>
            </a:r>
          </a:p>
          <a:p>
            <a:r>
              <a:rPr lang="en-US" dirty="0"/>
              <a:t>Medical Director</a:t>
            </a:r>
          </a:p>
        </p:txBody>
      </p:sp>
    </p:spTree>
    <p:extLst>
      <p:ext uri="{BB962C8B-B14F-4D97-AF65-F5344CB8AC3E}">
        <p14:creationId xmlns:p14="http://schemas.microsoft.com/office/powerpoint/2010/main" val="1817021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2006 Workplace Substance Use </a:t>
            </a:r>
            <a:endParaRPr lang="en-US" dirty="0"/>
          </a:p>
        </p:txBody>
      </p:sp>
      <p:sp>
        <p:nvSpPr>
          <p:cNvPr id="7" name="Rectangle 6"/>
          <p:cNvSpPr/>
          <p:nvPr/>
        </p:nvSpPr>
        <p:spPr>
          <a:xfrm>
            <a:off x="533400" y="4419600"/>
            <a:ext cx="4876800" cy="1477328"/>
          </a:xfrm>
          <a:prstGeom prst="rect">
            <a:avLst/>
          </a:prstGeom>
        </p:spPr>
        <p:txBody>
          <a:bodyPr wrap="square">
            <a:spAutoFit/>
          </a:bodyPr>
          <a:lstStyle/>
          <a:p>
            <a:r>
              <a:rPr lang="en-US" b="1" i="1" dirty="0"/>
              <a:t>		Overall Use</a:t>
            </a:r>
            <a:endParaRPr lang="en-US" dirty="0"/>
          </a:p>
          <a:p>
            <a:r>
              <a:rPr lang="en-US" b="1" dirty="0"/>
              <a:t>At Least One Illicit Drug</a:t>
            </a:r>
            <a:r>
              <a:rPr lang="en-US" dirty="0"/>
              <a:t>: 14.1% (17.7M workers) </a:t>
            </a:r>
          </a:p>
          <a:p>
            <a:r>
              <a:rPr lang="en-US" b="1" dirty="0"/>
              <a:t>Marijuana</a:t>
            </a:r>
            <a:r>
              <a:rPr lang="en-US" dirty="0"/>
              <a:t>: 11.3% (14.2M workers) </a:t>
            </a:r>
          </a:p>
          <a:p>
            <a:r>
              <a:rPr lang="en-US" b="1" dirty="0"/>
              <a:t>Cocaine</a:t>
            </a:r>
            <a:r>
              <a:rPr lang="en-US" dirty="0"/>
              <a:t>: 1.0% (1.3M workers) </a:t>
            </a:r>
          </a:p>
          <a:p>
            <a:r>
              <a:rPr lang="nl-NL" b="1" dirty="0"/>
              <a:t>Psychotherapeutic Drugs</a:t>
            </a:r>
            <a:r>
              <a:rPr lang="nl-NL" dirty="0"/>
              <a:t>: 4.9% (6.2M workers)</a:t>
            </a:r>
          </a:p>
        </p:txBody>
      </p:sp>
      <p:sp>
        <p:nvSpPr>
          <p:cNvPr id="8" name="Rectangle 7"/>
          <p:cNvSpPr/>
          <p:nvPr/>
        </p:nvSpPr>
        <p:spPr>
          <a:xfrm>
            <a:off x="4267200" y="6323443"/>
            <a:ext cx="4572000" cy="307777"/>
          </a:xfrm>
          <a:prstGeom prst="rect">
            <a:avLst/>
          </a:prstGeom>
        </p:spPr>
        <p:txBody>
          <a:bodyPr wrap="square">
            <a:spAutoFit/>
          </a:bodyPr>
          <a:lstStyle/>
          <a:p>
            <a:r>
              <a:rPr lang="en-US" sz="1400" i="1" dirty="0"/>
              <a:t>Journal of Applied Psychology</a:t>
            </a:r>
            <a:r>
              <a:rPr lang="en-US" sz="1400" dirty="0"/>
              <a:t>. 2008, Vol. 91, No. 4, 856-869</a:t>
            </a:r>
          </a:p>
        </p:txBody>
      </p:sp>
      <p:sp>
        <p:nvSpPr>
          <p:cNvPr id="9" name="Rectangle 8"/>
          <p:cNvSpPr/>
          <p:nvPr/>
        </p:nvSpPr>
        <p:spPr>
          <a:xfrm>
            <a:off x="5720255" y="4419600"/>
            <a:ext cx="3423745" cy="1477328"/>
          </a:xfrm>
          <a:prstGeom prst="rect">
            <a:avLst/>
          </a:prstGeom>
        </p:spPr>
        <p:txBody>
          <a:bodyPr wrap="square">
            <a:spAutoFit/>
          </a:bodyPr>
          <a:lstStyle/>
          <a:p>
            <a:r>
              <a:rPr lang="en-US" b="1" i="1" dirty="0"/>
              <a:t>At work</a:t>
            </a:r>
          </a:p>
          <a:p>
            <a:r>
              <a:rPr lang="en-US" b="1" dirty="0"/>
              <a:t> </a:t>
            </a:r>
            <a:r>
              <a:rPr lang="en-US" dirty="0"/>
              <a:t>3.1% (3.9M workers)</a:t>
            </a:r>
            <a:r>
              <a:rPr lang="en-US" baseline="30000" dirty="0"/>
              <a:t> </a:t>
            </a:r>
            <a:endParaRPr lang="en-US" dirty="0"/>
          </a:p>
          <a:p>
            <a:r>
              <a:rPr lang="en-US" dirty="0"/>
              <a:t>1.6% (2M workers) </a:t>
            </a:r>
          </a:p>
          <a:p>
            <a:r>
              <a:rPr lang="en-US" b="1" dirty="0"/>
              <a:t> </a:t>
            </a:r>
            <a:r>
              <a:rPr lang="en-US" dirty="0"/>
              <a:t>0.1% (169,000 workers) </a:t>
            </a:r>
          </a:p>
          <a:p>
            <a:r>
              <a:rPr lang="en-US" dirty="0"/>
              <a:t>1.8% (2.3M workers) </a:t>
            </a:r>
          </a:p>
        </p:txBody>
      </p:sp>
      <p:pic>
        <p:nvPicPr>
          <p:cNvPr id="3" name="Content Placeholder 2" descr="http://peerassistanceservices.org/wp-content/uploads/2013/11/SAMHSAWorkplaceDrugUseFacts_forMan - Windows Internet Explorer"/>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34573" t="32410" r="16224" b="26552"/>
          <a:stretch/>
        </p:blipFill>
        <p:spPr>
          <a:xfrm>
            <a:off x="1981200" y="1219200"/>
            <a:ext cx="5121959" cy="3296309"/>
          </a:xfrm>
        </p:spPr>
      </p:pic>
    </p:spTree>
    <p:extLst>
      <p:ext uri="{BB962C8B-B14F-4D97-AF65-F5344CB8AC3E}">
        <p14:creationId xmlns:p14="http://schemas.microsoft.com/office/powerpoint/2010/main" val="2124081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1"/>
            <a:ext cx="8229600" cy="4114800"/>
          </a:xfrm>
        </p:spPr>
        <p:txBody>
          <a:bodyPr>
            <a:normAutofit/>
          </a:bodyPr>
          <a:lstStyle/>
          <a:p>
            <a:r>
              <a:rPr lang="en-US" sz="2800" dirty="0"/>
              <a:t>Substance Abuse in the Workplace Is a </a:t>
            </a:r>
            <a:r>
              <a:rPr lang="en-US" sz="2800" dirty="0">
                <a:effectLst>
                  <a:outerShdw blurRad="38100" dist="38100" dir="2700000" algn="tl">
                    <a:srgbClr val="000000">
                      <a:alpha val="43137"/>
                    </a:srgbClr>
                  </a:outerShdw>
                </a:effectLst>
              </a:rPr>
              <a:t>Widespread Problem </a:t>
            </a:r>
          </a:p>
          <a:p>
            <a:r>
              <a:rPr lang="en-US" sz="2800" dirty="0"/>
              <a:t>According to the 2006 </a:t>
            </a:r>
            <a:r>
              <a:rPr lang="en-US" sz="2800" i="1" dirty="0"/>
              <a:t>National Survey on Drug Use and Health</a:t>
            </a:r>
            <a:r>
              <a:rPr lang="en-US" sz="2800" dirty="0"/>
              <a:t>, </a:t>
            </a:r>
            <a:r>
              <a:rPr lang="en-US" sz="2800" dirty="0">
                <a:effectLst>
                  <a:outerShdw blurRad="38100" dist="38100" dir="2700000" algn="tl">
                    <a:srgbClr val="000000">
                      <a:alpha val="43137"/>
                    </a:srgbClr>
                  </a:outerShdw>
                </a:effectLst>
              </a:rPr>
              <a:t>74.9</a:t>
            </a:r>
            <a:r>
              <a:rPr lang="en-US" sz="2800" dirty="0"/>
              <a:t> percent of all adult illicit drug users are employed full or part time</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7331" y="304800"/>
            <a:ext cx="7924800" cy="10610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317124" y="6086978"/>
            <a:ext cx="4343400" cy="307777"/>
          </a:xfrm>
          <a:prstGeom prst="rect">
            <a:avLst/>
          </a:prstGeom>
        </p:spPr>
        <p:txBody>
          <a:bodyPr wrap="square">
            <a:spAutoFit/>
          </a:bodyPr>
          <a:lstStyle/>
          <a:p>
            <a:r>
              <a:rPr lang="en-US" sz="1400" dirty="0"/>
              <a:t>www.samhsa.gov/sites/default/files/workplace-kit.pdf</a:t>
            </a:r>
          </a:p>
        </p:txBody>
      </p:sp>
    </p:spTree>
    <p:extLst>
      <p:ext uri="{BB962C8B-B14F-4D97-AF65-F5344CB8AC3E}">
        <p14:creationId xmlns:p14="http://schemas.microsoft.com/office/powerpoint/2010/main" val="151085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endParaRPr lang="en-US" dirty="0"/>
          </a:p>
        </p:txBody>
      </p:sp>
      <p:sp>
        <p:nvSpPr>
          <p:cNvPr id="3" name="Content Placeholder 2"/>
          <p:cNvSpPr>
            <a:spLocks noGrp="1"/>
          </p:cNvSpPr>
          <p:nvPr>
            <p:ph idx="1"/>
          </p:nvPr>
        </p:nvSpPr>
        <p:spPr/>
        <p:txBody>
          <a:bodyPr>
            <a:normAutofit/>
          </a:bodyPr>
          <a:lstStyle/>
          <a:p>
            <a:r>
              <a:rPr lang="en-US" sz="2800" dirty="0"/>
              <a:t>Substance Abuse in the Workplace Can Have </a:t>
            </a:r>
            <a:r>
              <a:rPr lang="en-US" sz="2800" dirty="0">
                <a:effectLst>
                  <a:outerShdw blurRad="38100" dist="38100" dir="2700000" algn="tl">
                    <a:srgbClr val="000000">
                      <a:alpha val="43137"/>
                    </a:srgbClr>
                  </a:outerShdw>
                </a:effectLst>
              </a:rPr>
              <a:t>Serious Consequences </a:t>
            </a:r>
          </a:p>
          <a:p>
            <a:r>
              <a:rPr lang="en-US" sz="2800" dirty="0"/>
              <a:t>Substance abusing employees often do not make good employees.  They are more likely to….</a:t>
            </a:r>
          </a:p>
          <a:p>
            <a:pPr lvl="1">
              <a:buFont typeface="Arial" panose="020B0604020202020204" pitchFamily="34" charset="0"/>
              <a:buChar char="•"/>
            </a:pPr>
            <a:r>
              <a:rPr lang="en-US" dirty="0"/>
              <a:t>To change jobs frequently  </a:t>
            </a:r>
            <a:r>
              <a:rPr lang="en-US" sz="2400" dirty="0"/>
              <a:t>(2xs)</a:t>
            </a:r>
          </a:p>
          <a:p>
            <a:pPr lvl="1">
              <a:buFont typeface="Arial" panose="020B0604020202020204" pitchFamily="34" charset="0"/>
              <a:buChar char="•"/>
            </a:pPr>
            <a:r>
              <a:rPr lang="en-US" dirty="0"/>
              <a:t>To be late to or absent from work </a:t>
            </a:r>
            <a:r>
              <a:rPr lang="en-US" sz="2400" dirty="0"/>
              <a:t>(2x/</a:t>
            </a:r>
            <a:r>
              <a:rPr lang="en-US" sz="2400" dirty="0" err="1"/>
              <a:t>mo</a:t>
            </a:r>
            <a:r>
              <a:rPr lang="en-US" sz="2400" dirty="0"/>
              <a:t>)</a:t>
            </a:r>
          </a:p>
          <a:p>
            <a:pPr lvl="1">
              <a:buFont typeface="Arial" panose="020B0604020202020204" pitchFamily="34" charset="0"/>
              <a:buChar char="•"/>
            </a:pPr>
            <a:r>
              <a:rPr lang="en-US" dirty="0"/>
              <a:t>To be less productive employees  </a:t>
            </a:r>
            <a:r>
              <a:rPr lang="en-US" sz="2400" dirty="0"/>
              <a:t>(33%)</a:t>
            </a:r>
          </a:p>
          <a:p>
            <a:pPr lvl="1">
              <a:buFont typeface="Arial" panose="020B0604020202020204" pitchFamily="34" charset="0"/>
              <a:buChar char="•"/>
            </a:pPr>
            <a:r>
              <a:rPr lang="en-US" dirty="0"/>
              <a:t>To be involved in a workplace accident  </a:t>
            </a:r>
            <a:r>
              <a:rPr lang="en-US" sz="2400" dirty="0"/>
              <a:t>(3.5xs)</a:t>
            </a:r>
          </a:p>
          <a:p>
            <a:pPr lvl="1">
              <a:buFont typeface="Arial" panose="020B0604020202020204" pitchFamily="34" charset="0"/>
              <a:buChar char="•"/>
            </a:pPr>
            <a:r>
              <a:rPr lang="en-US" dirty="0"/>
              <a:t>To file a workers’ compensation claim </a:t>
            </a:r>
            <a:r>
              <a:rPr lang="en-US" sz="2400" dirty="0"/>
              <a:t>(5xs)</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7331" y="304800"/>
            <a:ext cx="7924800" cy="10610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649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069975"/>
          </a:xfrm>
        </p:spPr>
        <p:txBody>
          <a:bodyPr/>
          <a:lstStyle/>
          <a:p>
            <a:r>
              <a:rPr lang="en-US" dirty="0"/>
              <a:t>Urine Drug Screen Testing</a:t>
            </a:r>
          </a:p>
        </p:txBody>
      </p:sp>
      <p:sp>
        <p:nvSpPr>
          <p:cNvPr id="5" name="Subtitle 4"/>
          <p:cNvSpPr>
            <a:spLocks noGrp="1"/>
          </p:cNvSpPr>
          <p:nvPr>
            <p:ph type="subTitle" idx="1"/>
          </p:nvPr>
        </p:nvSpPr>
        <p:spPr>
          <a:xfrm>
            <a:off x="1447800" y="2971800"/>
            <a:ext cx="6400800" cy="1752600"/>
          </a:xfrm>
        </p:spPr>
        <p:txBody>
          <a:bodyPr/>
          <a:lstStyle/>
          <a:p>
            <a:r>
              <a:rPr lang="en-US" dirty="0"/>
              <a:t>MRO Drug Screen Result Verification</a:t>
            </a:r>
          </a:p>
        </p:txBody>
      </p:sp>
    </p:spTree>
    <p:extLst>
      <p:ext uri="{BB962C8B-B14F-4D97-AF65-F5344CB8AC3E}">
        <p14:creationId xmlns:p14="http://schemas.microsoft.com/office/powerpoint/2010/main" val="2910819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DC Grand Rounds: Prescription Drug Overdoses — a U.S. Epidemic - Windows Internet Explorer"/>
          <p:cNvPicPr>
            <a:picLocks noChangeAspect="1"/>
          </p:cNvPicPr>
          <p:nvPr/>
        </p:nvPicPr>
        <p:blipFill rotWithShape="1">
          <a:blip r:embed="rId2" cstate="print">
            <a:extLst>
              <a:ext uri="{28A0092B-C50C-407E-A947-70E740481C1C}">
                <a14:useLocalDpi xmlns:a14="http://schemas.microsoft.com/office/drawing/2010/main" val="0"/>
              </a:ext>
            </a:extLst>
          </a:blip>
          <a:srcRect l="10926" t="12122" r="13836" b="6666"/>
          <a:stretch/>
        </p:blipFill>
        <p:spPr>
          <a:xfrm>
            <a:off x="1099125" y="609600"/>
            <a:ext cx="6687129" cy="5569528"/>
          </a:xfrm>
          <a:prstGeom prst="rect">
            <a:avLst/>
          </a:prstGeom>
        </p:spPr>
      </p:pic>
    </p:spTree>
    <p:extLst>
      <p:ext uri="{BB962C8B-B14F-4D97-AF65-F5344CB8AC3E}">
        <p14:creationId xmlns:p14="http://schemas.microsoft.com/office/powerpoint/2010/main" val="1880491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a:xfrm>
            <a:off x="1152328" y="990600"/>
            <a:ext cx="7144143" cy="5410200"/>
          </a:xfrm>
        </p:spPr>
      </p:pic>
    </p:spTree>
    <p:extLst>
      <p:ext uri="{BB962C8B-B14F-4D97-AF65-F5344CB8AC3E}">
        <p14:creationId xmlns:p14="http://schemas.microsoft.com/office/powerpoint/2010/main" val="3077898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4800600"/>
            <a:ext cx="6172200" cy="566738"/>
          </a:xfrm>
        </p:spPr>
        <p:txBody>
          <a:bodyPr>
            <a:normAutofit fontScale="90000"/>
          </a:bodyPr>
          <a:lstStyle/>
          <a:p>
            <a:r>
              <a:rPr lang="en-US" dirty="0"/>
              <a:t> </a:t>
            </a:r>
            <a:br>
              <a:rPr lang="en-US" dirty="0"/>
            </a:br>
            <a:br>
              <a:rPr lang="en-US" dirty="0"/>
            </a:br>
            <a:r>
              <a:rPr lang="en-US" dirty="0"/>
              <a:t>Age-adjusted rates for drug-poisoning deaths, by type of drug: United States, 2000–2013</a:t>
            </a:r>
          </a:p>
        </p:txBody>
      </p:sp>
      <p:pic>
        <p:nvPicPr>
          <p:cNvPr id="5" name="Picture 2"/>
          <p:cNvPicPr>
            <a:picLocks noGrp="1" noChangeAspect="1" noChangeArrowheads="1"/>
          </p:cNvPicPr>
          <p:nvPr>
            <p:ph type="pic" idx="1"/>
          </p:nvPr>
        </p:nvPicPr>
        <p:blipFill>
          <a:blip r:embed="rId2" cstate="print">
            <a:extLst>
              <a:ext uri="{28A0092B-C50C-407E-A947-70E740481C1C}">
                <a14:useLocalDpi xmlns:a14="http://schemas.microsoft.com/office/drawing/2010/main" val="0"/>
              </a:ext>
            </a:extLst>
          </a:blip>
          <a:srcRect l="8929" r="8929"/>
          <a:stretch>
            <a:fillRect/>
          </a:stretch>
        </p:blipFill>
        <p:spPr bwMode="auto">
          <a:xfrm>
            <a:off x="1600200" y="609600"/>
            <a:ext cx="5486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 Placeholder 3"/>
          <p:cNvSpPr>
            <a:spLocks noGrp="1"/>
          </p:cNvSpPr>
          <p:nvPr>
            <p:ph type="body" sz="half" idx="2"/>
          </p:nvPr>
        </p:nvSpPr>
        <p:spPr>
          <a:xfrm>
            <a:off x="1524000" y="5367338"/>
            <a:ext cx="6019800" cy="1109662"/>
          </a:xfrm>
        </p:spPr>
        <p:txBody>
          <a:bodyPr>
            <a:normAutofit/>
          </a:bodyPr>
          <a:lstStyle/>
          <a:p>
            <a:r>
              <a:rPr lang="en-US" sz="1600" dirty="0"/>
              <a:t>While the age-adjusted rate for drug-poisoning deaths involving opioid analgesics has leveled in recent years, the rate for deaths involving heroin has almost tripled since 2010.</a:t>
            </a:r>
            <a:br>
              <a:rPr lang="en-US" dirty="0"/>
            </a:br>
            <a:endParaRPr lang="en-US" dirty="0"/>
          </a:p>
        </p:txBody>
      </p:sp>
    </p:spTree>
    <p:extLst>
      <p:ext uri="{BB962C8B-B14F-4D97-AF65-F5344CB8AC3E}">
        <p14:creationId xmlns:p14="http://schemas.microsoft.com/office/powerpoint/2010/main" val="663898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4145927"/>
            <a:ext cx="3352800" cy="1275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ctrTitle"/>
          </p:nvPr>
        </p:nvSpPr>
        <p:spPr>
          <a:xfrm>
            <a:off x="1066800" y="1828800"/>
            <a:ext cx="7772400" cy="1470025"/>
          </a:xfrm>
        </p:spPr>
        <p:txBody>
          <a:bodyPr/>
          <a:lstStyle/>
          <a:p>
            <a:r>
              <a:rPr lang="en-US" dirty="0"/>
              <a:t>Travel Medicine Program</a:t>
            </a:r>
          </a:p>
        </p:txBody>
      </p:sp>
      <p:sp>
        <p:nvSpPr>
          <p:cNvPr id="5" name="Subtitle 4"/>
          <p:cNvSpPr>
            <a:spLocks noGrp="1"/>
          </p:cNvSpPr>
          <p:nvPr>
            <p:ph type="subTitle" idx="1"/>
          </p:nvPr>
        </p:nvSpPr>
        <p:spPr>
          <a:xfrm>
            <a:off x="838200" y="2959056"/>
            <a:ext cx="7924800" cy="2057400"/>
          </a:xfrm>
        </p:spPr>
        <p:txBody>
          <a:bodyPr>
            <a:normAutofit/>
          </a:bodyPr>
          <a:lstStyle/>
          <a:p>
            <a:r>
              <a:rPr lang="en-US" dirty="0">
                <a:solidFill>
                  <a:schemeClr val="tx1"/>
                </a:solidFill>
              </a:rPr>
              <a:t>A bonus!</a:t>
            </a:r>
          </a:p>
          <a:p>
            <a:r>
              <a:rPr lang="en-US" dirty="0">
                <a:solidFill>
                  <a:schemeClr val="tx1"/>
                </a:solidFill>
              </a:rPr>
              <a:t>For business or vacation international travel </a:t>
            </a:r>
          </a:p>
        </p:txBody>
      </p:sp>
      <p:pic>
        <p:nvPicPr>
          <p:cNvPr id="7"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304800"/>
            <a:ext cx="6172200" cy="1078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5649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286000"/>
            <a:ext cx="7772400" cy="1698625"/>
          </a:xfrm>
        </p:spPr>
        <p:txBody>
          <a:bodyPr>
            <a:normAutofit fontScale="90000"/>
          </a:bodyPr>
          <a:lstStyle/>
          <a:p>
            <a:br>
              <a:rPr lang="en-US" dirty="0"/>
            </a:br>
            <a:r>
              <a:rPr lang="en-US" dirty="0"/>
              <a:t>Why should an employer choose an occupational health center?</a:t>
            </a:r>
            <a:br>
              <a:rPr lang="en-US" dirty="0"/>
            </a:br>
            <a:br>
              <a:rPr lang="en-US" dirty="0"/>
            </a:br>
            <a:endParaRPr lang="en-US" dirty="0"/>
          </a:p>
        </p:txBody>
      </p:sp>
      <p:sp>
        <p:nvSpPr>
          <p:cNvPr id="8" name="Subtitle 7"/>
          <p:cNvSpPr>
            <a:spLocks noGrp="1"/>
          </p:cNvSpPr>
          <p:nvPr>
            <p:ph type="subTitle" idx="1"/>
          </p:nvPr>
        </p:nvSpPr>
        <p:spPr>
          <a:xfrm>
            <a:off x="1600200" y="4038600"/>
            <a:ext cx="6400800" cy="1066800"/>
          </a:xfrm>
        </p:spPr>
        <p:txBody>
          <a:bodyPr>
            <a:normAutofit fontScale="55000" lnSpcReduction="20000"/>
          </a:bodyPr>
          <a:lstStyle/>
          <a:p>
            <a:r>
              <a:rPr lang="en-US" sz="4000" b="1" dirty="0"/>
              <a:t>5 Good Reasons for Choosing Occupational Health</a:t>
            </a:r>
          </a:p>
          <a:p>
            <a:r>
              <a:rPr lang="en-US" sz="4000" b="1" dirty="0"/>
              <a:t>Or</a:t>
            </a:r>
          </a:p>
          <a:p>
            <a:r>
              <a:rPr lang="en-US" sz="4000" b="1" dirty="0"/>
              <a:t>What can we offer that’s different!</a:t>
            </a:r>
          </a:p>
          <a:p>
            <a:endParaRPr lang="en-US" dirty="0"/>
          </a:p>
        </p:txBody>
      </p:sp>
    </p:spTree>
    <p:extLst>
      <p:ext uri="{BB962C8B-B14F-4D97-AF65-F5344CB8AC3E}">
        <p14:creationId xmlns:p14="http://schemas.microsoft.com/office/powerpoint/2010/main" val="414152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Improving the care and well being of workers through science and the sharing of knowled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8236" y="2277125"/>
            <a:ext cx="7108525" cy="542275"/>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ACOEM - American College of Occupational and Environmental Medicin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87556" y="838200"/>
            <a:ext cx="5225563" cy="14389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4"/>
          <p:cNvSpPr>
            <a:spLocks noChangeArrowheads="1"/>
          </p:cNvSpPr>
          <p:nvPr/>
        </p:nvSpPr>
        <p:spPr bwMode="auto">
          <a:xfrm>
            <a:off x="762000" y="3122711"/>
            <a:ext cx="8000999" cy="662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53958" rIns="0" bIns="53958"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accent1"/>
                </a:solidFill>
                <a:effectLst/>
                <a:cs typeface="Arial" pitchFamily="34" charset="0"/>
              </a:rPr>
              <a:t>ACOEM Vision</a:t>
            </a:r>
            <a:r>
              <a:rPr kumimoji="0" lang="en-US" altLang="en-US" b="1" i="0" u="none" strike="noStrike" cap="none" normalizeH="0" baseline="0" dirty="0">
                <a:ln>
                  <a:noFill/>
                </a:ln>
                <a:solidFill>
                  <a:srgbClr val="004881"/>
                </a:solidFill>
                <a:effectLst/>
                <a:cs typeface="Arial" pitchFamily="34" charset="0"/>
              </a:rPr>
              <a:t>:  </a:t>
            </a:r>
            <a:r>
              <a:rPr kumimoji="0" lang="en-US" altLang="en-US" b="0" i="0" u="none" strike="noStrike" cap="none" normalizeH="0" baseline="0" dirty="0">
                <a:ln>
                  <a:noFill/>
                </a:ln>
                <a:effectLst/>
                <a:cs typeface="Arial" pitchFamily="34" charset="0"/>
              </a:rPr>
              <a:t>ACOEM is the pre-eminent organization of physicians who champion the </a:t>
            </a:r>
            <a:r>
              <a:rPr kumimoji="0" lang="en-US" altLang="en-US" b="0" i="0" u="none" strike="noStrike" cap="none" normalizeH="0" baseline="0" dirty="0">
                <a:ln>
                  <a:noFill/>
                </a:ln>
                <a:effectLst>
                  <a:outerShdw blurRad="38100" dist="38100" dir="2700000" algn="tl">
                    <a:srgbClr val="000000">
                      <a:alpha val="43137"/>
                    </a:srgbClr>
                  </a:outerShdw>
                </a:effectLst>
                <a:cs typeface="Arial" pitchFamily="34" charset="0"/>
              </a:rPr>
              <a:t>health and safety of workers, workplaces, and environments</a:t>
            </a:r>
            <a:r>
              <a:rPr kumimoji="0" lang="en-US" altLang="en-US" b="0" i="0" u="none" strike="noStrike" cap="none" normalizeH="0" baseline="0" dirty="0">
                <a:ln>
                  <a:noFill/>
                </a:ln>
                <a:effectLst/>
                <a:cs typeface="Arial" pitchFamily="34" charset="0"/>
              </a:rPr>
              <a:t>.</a:t>
            </a:r>
          </a:p>
        </p:txBody>
      </p:sp>
      <p:sp>
        <p:nvSpPr>
          <p:cNvPr id="5" name="Rectangle 5"/>
          <p:cNvSpPr>
            <a:spLocks noChangeArrowheads="1"/>
          </p:cNvSpPr>
          <p:nvPr/>
        </p:nvSpPr>
        <p:spPr bwMode="auto">
          <a:xfrm>
            <a:off x="0" y="2971800"/>
            <a:ext cx="9144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p:nvPr/>
        </p:nvSpPr>
        <p:spPr>
          <a:xfrm>
            <a:off x="653442" y="3793762"/>
            <a:ext cx="8109555" cy="2108269"/>
          </a:xfrm>
          <a:prstGeom prst="rect">
            <a:avLst/>
          </a:prstGeom>
        </p:spPr>
        <p:txBody>
          <a:bodyPr wrap="square">
            <a:spAutoFit/>
          </a:bodyPr>
          <a:lstStyle/>
          <a:p>
            <a:pPr algn="just">
              <a:spcBef>
                <a:spcPts val="600"/>
              </a:spcBef>
            </a:pPr>
            <a:r>
              <a:rPr lang="en-US" b="1" dirty="0">
                <a:solidFill>
                  <a:schemeClr val="accent1"/>
                </a:solidFill>
              </a:rPr>
              <a:t>OEM Mission:  </a:t>
            </a:r>
            <a:r>
              <a:rPr lang="en-US" dirty="0"/>
              <a:t>Occupational and environmental medicine is the medicine specialty devoted to </a:t>
            </a:r>
            <a:r>
              <a:rPr lang="en-US" dirty="0">
                <a:effectLst>
                  <a:outerShdw blurRad="38100" dist="38100" dir="2700000" algn="tl">
                    <a:srgbClr val="000000">
                      <a:alpha val="43137"/>
                    </a:srgbClr>
                  </a:outerShdw>
                </a:effectLst>
              </a:rPr>
              <a:t>prevention and management of occupational and environmental injury, illness and disability, and promotion of health and productivity</a:t>
            </a:r>
            <a:r>
              <a:rPr lang="en-US" dirty="0"/>
              <a:t> of workers, their families, and communities. </a:t>
            </a:r>
          </a:p>
          <a:p>
            <a:pPr algn="just">
              <a:spcBef>
                <a:spcPts val="600"/>
              </a:spcBef>
            </a:pPr>
            <a:r>
              <a:rPr lang="en-US" b="1" dirty="0">
                <a:solidFill>
                  <a:schemeClr val="accent1"/>
                </a:solidFill>
              </a:rPr>
              <a:t>ACOEM</a:t>
            </a:r>
            <a:r>
              <a:rPr lang="en-US" dirty="0"/>
              <a:t>, an international society of 5,000 occupational physicians, provides leadership to </a:t>
            </a:r>
            <a:r>
              <a:rPr lang="en-US" dirty="0">
                <a:effectLst>
                  <a:outerShdw blurRad="38100" dist="38100" dir="2700000" algn="tl">
                    <a:srgbClr val="000000">
                      <a:alpha val="43137"/>
                    </a:srgbClr>
                  </a:outerShdw>
                </a:effectLst>
              </a:rPr>
              <a:t>promote optimal health and safety of workers, workplaces, and environments</a:t>
            </a:r>
          </a:p>
        </p:txBody>
      </p:sp>
      <p:sp>
        <p:nvSpPr>
          <p:cNvPr id="8" name="Title 7"/>
          <p:cNvSpPr>
            <a:spLocks noGrp="1"/>
          </p:cNvSpPr>
          <p:nvPr>
            <p:ph type="ctrTitle"/>
          </p:nvPr>
        </p:nvSpPr>
        <p:spPr>
          <a:xfrm>
            <a:off x="685800" y="228601"/>
            <a:ext cx="7772400" cy="609599"/>
          </a:xfrm>
        </p:spPr>
        <p:txBody>
          <a:bodyPr>
            <a:normAutofit fontScale="90000"/>
          </a:bodyPr>
          <a:lstStyle/>
          <a:p>
            <a:r>
              <a:rPr lang="en-US" dirty="0"/>
              <a:t>ACOEM Affiliation</a:t>
            </a:r>
          </a:p>
        </p:txBody>
      </p:sp>
    </p:spTree>
    <p:extLst>
      <p:ext uri="{BB962C8B-B14F-4D97-AF65-F5344CB8AC3E}">
        <p14:creationId xmlns:p14="http://schemas.microsoft.com/office/powerpoint/2010/main" val="2417355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390651"/>
          </a:xfrm>
        </p:spPr>
        <p:txBody>
          <a:bodyPr>
            <a:normAutofit/>
          </a:bodyPr>
          <a:lstStyle/>
          <a:p>
            <a:r>
              <a:rPr lang="en-US" sz="4000" dirty="0"/>
              <a:t>Physical Exams and Work Clearances</a:t>
            </a:r>
          </a:p>
        </p:txBody>
      </p:sp>
      <p:sp>
        <p:nvSpPr>
          <p:cNvPr id="5" name="Content Placeholder 4"/>
          <p:cNvSpPr>
            <a:spLocks noGrp="1"/>
          </p:cNvSpPr>
          <p:nvPr>
            <p:ph type="subTitle" idx="1"/>
          </p:nvPr>
        </p:nvSpPr>
        <p:spPr>
          <a:xfrm>
            <a:off x="1447800" y="2895600"/>
            <a:ext cx="6400800" cy="2971800"/>
          </a:xfrm>
        </p:spPr>
        <p:txBody>
          <a:bodyPr>
            <a:noAutofit/>
          </a:bodyPr>
          <a:lstStyle/>
          <a:p>
            <a:pPr lvl="1"/>
            <a:r>
              <a:rPr lang="en-US" sz="2400" dirty="0"/>
              <a:t>Pre-placement Evaluations</a:t>
            </a:r>
          </a:p>
          <a:p>
            <a:pPr lvl="1"/>
            <a:r>
              <a:rPr lang="en-US" sz="2400" dirty="0"/>
              <a:t>Functional Capacity Evaluations</a:t>
            </a:r>
          </a:p>
          <a:p>
            <a:pPr lvl="1"/>
            <a:r>
              <a:rPr lang="en-US" sz="2400" dirty="0"/>
              <a:t>Fitness for Duty Evaluations</a:t>
            </a:r>
          </a:p>
          <a:p>
            <a:pPr lvl="1"/>
            <a:r>
              <a:rPr lang="en-US" sz="2400" dirty="0"/>
              <a:t>Regulated Exams</a:t>
            </a:r>
          </a:p>
          <a:p>
            <a:pPr lvl="1"/>
            <a:r>
              <a:rPr lang="en-US" sz="2400" dirty="0"/>
              <a:t>FMCSA/DOT</a:t>
            </a:r>
          </a:p>
          <a:p>
            <a:pPr lvl="1"/>
            <a:r>
              <a:rPr lang="en-US" sz="2400" dirty="0"/>
              <a:t>OSHA Surveillance and</a:t>
            </a:r>
          </a:p>
          <a:p>
            <a:pPr lvl="1"/>
            <a:r>
              <a:rPr lang="en-US" sz="2400" dirty="0"/>
              <a:t>Respirator Clearance</a:t>
            </a:r>
          </a:p>
          <a:p>
            <a:pPr lvl="1"/>
            <a:endParaRPr lang="en-US" sz="2400" dirty="0"/>
          </a:p>
        </p:txBody>
      </p:sp>
    </p:spTree>
    <p:extLst>
      <p:ext uri="{BB962C8B-B14F-4D97-AF65-F5344CB8AC3E}">
        <p14:creationId xmlns:p14="http://schemas.microsoft.com/office/powerpoint/2010/main" val="1204059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470025"/>
          </a:xfrm>
        </p:spPr>
        <p:txBody>
          <a:bodyPr>
            <a:normAutofit/>
          </a:bodyPr>
          <a:lstStyle/>
          <a:p>
            <a:r>
              <a:rPr lang="en-US" sz="4000" dirty="0"/>
              <a:t>Worker’s Compensation Injury Care</a:t>
            </a:r>
          </a:p>
        </p:txBody>
      </p:sp>
      <p:sp>
        <p:nvSpPr>
          <p:cNvPr id="6" name="Subtitle 5"/>
          <p:cNvSpPr>
            <a:spLocks noGrp="1"/>
          </p:cNvSpPr>
          <p:nvPr>
            <p:ph type="subTitle" idx="1"/>
          </p:nvPr>
        </p:nvSpPr>
        <p:spPr>
          <a:xfrm>
            <a:off x="1295400" y="3048000"/>
            <a:ext cx="6400800" cy="2590800"/>
          </a:xfrm>
        </p:spPr>
        <p:txBody>
          <a:bodyPr/>
          <a:lstStyle/>
          <a:p>
            <a:r>
              <a:rPr lang="en-US" dirty="0"/>
              <a:t>ACOEM Guidelines</a:t>
            </a:r>
          </a:p>
          <a:p>
            <a:r>
              <a:rPr lang="en-US" dirty="0"/>
              <a:t>SAW/RTW/Transitional </a:t>
            </a:r>
          </a:p>
          <a:p>
            <a:r>
              <a:rPr lang="en-US" dirty="0"/>
              <a:t>Focus toward  Function not Disability</a:t>
            </a:r>
          </a:p>
          <a:p>
            <a:r>
              <a:rPr lang="en-US" dirty="0"/>
              <a:t>Communication</a:t>
            </a:r>
          </a:p>
        </p:txBody>
      </p:sp>
    </p:spTree>
    <p:extLst>
      <p:ext uri="{BB962C8B-B14F-4D97-AF65-F5344CB8AC3E}">
        <p14:creationId xmlns:p14="http://schemas.microsoft.com/office/powerpoint/2010/main" val="3612760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6786"/>
            <a:ext cx="8229600" cy="1143000"/>
          </a:xfrm>
        </p:spPr>
        <p:txBody>
          <a:bodyPr>
            <a:noAutofit/>
          </a:bodyPr>
          <a:lstStyle/>
          <a:p>
            <a:pPr algn="ctr"/>
            <a:r>
              <a:rPr lang="en-US" sz="3600" dirty="0"/>
              <a:t>Odds of Ever Returning to Work </a:t>
            </a:r>
            <a:br>
              <a:rPr lang="en-US" sz="3600" dirty="0"/>
            </a:br>
            <a:r>
              <a:rPr lang="en-US" sz="3600" dirty="0"/>
              <a:t>Fall Rapidly Over Time </a:t>
            </a:r>
          </a:p>
        </p:txBody>
      </p:sp>
      <p:graphicFrame>
        <p:nvGraphicFramePr>
          <p:cNvPr id="5" name="Object 4"/>
          <p:cNvGraphicFramePr>
            <a:graphicFrameLocks noChangeAspect="1"/>
          </p:cNvGraphicFramePr>
          <p:nvPr>
            <p:extLst>
              <p:ext uri="{D42A27DB-BD31-4B8C-83A1-F6EECF244321}">
                <p14:modId xmlns:p14="http://schemas.microsoft.com/office/powerpoint/2010/main" val="2393000938"/>
              </p:ext>
            </p:extLst>
          </p:nvPr>
        </p:nvGraphicFramePr>
        <p:xfrm>
          <a:off x="751490" y="1219200"/>
          <a:ext cx="8382000" cy="5181600"/>
        </p:xfrm>
        <a:graphic>
          <a:graphicData uri="http://schemas.openxmlformats.org/presentationml/2006/ole">
            <mc:AlternateContent xmlns:mc="http://schemas.openxmlformats.org/markup-compatibility/2006">
              <mc:Choice xmlns:v="urn:schemas-microsoft-com:vml" Requires="v">
                <p:oleObj spid="_x0000_s6155" name="Chart" r:id="rId4" imgW="7772400" imgH="4114884" progId="MSGraph.Chart.8">
                  <p:embed followColorScheme="full"/>
                </p:oleObj>
              </mc:Choice>
              <mc:Fallback>
                <p:oleObj name="Chart" r:id="rId4" imgW="7772400" imgH="4114884" progId="MSGraph.Chart.8">
                  <p:embed followColorScheme="full"/>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1490" y="1219200"/>
                        <a:ext cx="8382000" cy="518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27752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p:cNvSpPr/>
          <p:nvPr/>
        </p:nvSpPr>
        <p:spPr>
          <a:xfrm>
            <a:off x="924734" y="1371600"/>
            <a:ext cx="6248400" cy="4953000"/>
          </a:xfrm>
          <a:prstGeom prst="triangle">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solidFill>
                <a:schemeClr val="accent1"/>
              </a:solidFill>
            </a:endParaRPr>
          </a:p>
        </p:txBody>
      </p:sp>
      <p:sp>
        <p:nvSpPr>
          <p:cNvPr id="2" name="Title 1"/>
          <p:cNvSpPr>
            <a:spLocks noGrp="1"/>
          </p:cNvSpPr>
          <p:nvPr>
            <p:ph type="title"/>
          </p:nvPr>
        </p:nvSpPr>
        <p:spPr/>
        <p:txBody>
          <a:bodyPr/>
          <a:lstStyle/>
          <a:p>
            <a:pPr algn="ctr"/>
            <a:r>
              <a:rPr lang="en-US" dirty="0"/>
              <a:t>BARRIERS TO WORK</a:t>
            </a:r>
          </a:p>
        </p:txBody>
      </p:sp>
      <p:sp>
        <p:nvSpPr>
          <p:cNvPr id="3" name="Content Placeholder 2"/>
          <p:cNvSpPr>
            <a:spLocks noGrp="1"/>
          </p:cNvSpPr>
          <p:nvPr>
            <p:ph idx="1"/>
          </p:nvPr>
        </p:nvSpPr>
        <p:spPr>
          <a:noFill/>
          <a:ln>
            <a:noFill/>
          </a:ln>
        </p:spPr>
        <p:txBody>
          <a:bodyPr>
            <a:normAutofit fontScale="85000" lnSpcReduction="20000"/>
          </a:bodyPr>
          <a:lstStyle/>
          <a:p>
            <a:pPr marL="114300" indent="0">
              <a:buNone/>
            </a:pPr>
            <a:endParaRPr lang="en-US" dirty="0"/>
          </a:p>
          <a:p>
            <a:pPr marL="114300" indent="0">
              <a:lnSpc>
                <a:spcPct val="120000"/>
              </a:lnSpc>
              <a:spcBef>
                <a:spcPts val="0"/>
              </a:spcBef>
              <a:buNone/>
            </a:pPr>
            <a:r>
              <a:rPr lang="en-US" sz="2000" dirty="0"/>
              <a:t>Tendency to let                         </a:t>
            </a:r>
            <a:r>
              <a:rPr lang="en-US" dirty="0"/>
              <a:t>		             </a:t>
            </a:r>
            <a:r>
              <a:rPr lang="en-US" sz="2000" dirty="0"/>
              <a:t>Severity of Injury</a:t>
            </a:r>
          </a:p>
          <a:p>
            <a:pPr marL="114300" indent="0">
              <a:lnSpc>
                <a:spcPct val="120000"/>
              </a:lnSpc>
              <a:spcBef>
                <a:spcPts val="0"/>
              </a:spcBef>
              <a:buNone/>
            </a:pPr>
            <a:r>
              <a:rPr lang="en-US" sz="2000" dirty="0"/>
              <a:t>   employee determine			Comorbid conditions</a:t>
            </a:r>
          </a:p>
          <a:p>
            <a:pPr marL="114300" indent="0">
              <a:lnSpc>
                <a:spcPct val="110000"/>
              </a:lnSpc>
              <a:spcBef>
                <a:spcPts val="0"/>
              </a:spcBef>
              <a:buNone/>
            </a:pPr>
            <a:r>
              <a:rPr lang="en-US" sz="2000" dirty="0"/>
              <a:t>   work disposition </a:t>
            </a:r>
          </a:p>
          <a:p>
            <a:pPr marL="114300" indent="0">
              <a:lnSpc>
                <a:spcPct val="110000"/>
              </a:lnSpc>
              <a:spcBef>
                <a:spcPts val="600"/>
              </a:spcBef>
              <a:buNone/>
            </a:pPr>
            <a:r>
              <a:rPr lang="en-US" sz="2000" dirty="0"/>
              <a:t>Rx inactivity only when 	 			No Modified duty</a:t>
            </a:r>
          </a:p>
          <a:p>
            <a:pPr marL="0" indent="0">
              <a:lnSpc>
                <a:spcPct val="120000"/>
              </a:lnSpc>
              <a:spcBef>
                <a:spcPts val="0"/>
              </a:spcBef>
              <a:buNone/>
            </a:pPr>
            <a:r>
              <a:rPr lang="en-US" sz="2000" dirty="0"/>
              <a:t>    medically required					</a:t>
            </a:r>
          </a:p>
          <a:p>
            <a:pPr marL="0" indent="0">
              <a:lnSpc>
                <a:spcPct val="120000"/>
              </a:lnSpc>
              <a:spcBef>
                <a:spcPts val="0"/>
              </a:spcBef>
              <a:buNone/>
            </a:pPr>
            <a:r>
              <a:rPr lang="en-US" sz="2000" dirty="0"/>
              <a:t>Unfamiliar with 					Employer/</a:t>
            </a:r>
            <a:r>
              <a:rPr lang="en-US" sz="2000" dirty="0" err="1"/>
              <a:t>ee</a:t>
            </a:r>
            <a:endParaRPr lang="en-US" sz="2000" dirty="0"/>
          </a:p>
          <a:p>
            <a:pPr marL="0" indent="0">
              <a:lnSpc>
                <a:spcPct val="120000"/>
              </a:lnSpc>
              <a:spcBef>
                <a:spcPts val="0"/>
              </a:spcBef>
              <a:buNone/>
            </a:pPr>
            <a:r>
              <a:rPr lang="en-US" sz="2000" dirty="0"/>
              <a:t>   modified/transitional/				 Friction</a:t>
            </a:r>
          </a:p>
          <a:p>
            <a:pPr marL="0" indent="0">
              <a:lnSpc>
                <a:spcPct val="120000"/>
              </a:lnSpc>
              <a:spcBef>
                <a:spcPts val="0"/>
              </a:spcBef>
              <a:buNone/>
            </a:pPr>
            <a:r>
              <a:rPr lang="en-US" sz="2000" dirty="0"/>
              <a:t>   recovery on the job</a:t>
            </a:r>
          </a:p>
          <a:p>
            <a:pPr marL="0" indent="0">
              <a:lnSpc>
                <a:spcPct val="120000"/>
              </a:lnSpc>
              <a:spcBef>
                <a:spcPts val="0"/>
              </a:spcBef>
              <a:buNone/>
            </a:pPr>
            <a:r>
              <a:rPr lang="en-US" sz="2000" dirty="0"/>
              <a:t>   Work Options		 	</a:t>
            </a:r>
          </a:p>
          <a:p>
            <a:pPr marL="0" indent="0">
              <a:lnSpc>
                <a:spcPct val="120000"/>
              </a:lnSpc>
              <a:spcBef>
                <a:spcPts val="0"/>
              </a:spcBef>
              <a:buNone/>
            </a:pPr>
            <a:endParaRPr lang="en-US" sz="2000" dirty="0"/>
          </a:p>
          <a:p>
            <a:pPr marL="0" indent="0">
              <a:lnSpc>
                <a:spcPct val="120000"/>
              </a:lnSpc>
              <a:spcBef>
                <a:spcPts val="0"/>
              </a:spcBef>
              <a:buNone/>
            </a:pPr>
            <a:r>
              <a:rPr lang="en-US" sz="2000" dirty="0"/>
              <a:t>Fear						              Fraud</a:t>
            </a:r>
          </a:p>
          <a:p>
            <a:pPr marL="0" indent="0">
              <a:buNone/>
            </a:pPr>
            <a:r>
              <a:rPr lang="en-US" sz="2000" dirty="0"/>
              <a:t>Catastrophizing                                                                                                  Legal </a:t>
            </a:r>
          </a:p>
          <a:p>
            <a:pPr marL="0" indent="0">
              <a:buNone/>
            </a:pPr>
            <a:r>
              <a:rPr lang="en-US" sz="2000" dirty="0"/>
              <a:t>Disabled						              Planning</a:t>
            </a:r>
          </a:p>
          <a:p>
            <a:pPr marL="0" indent="0">
              <a:buNone/>
            </a:pPr>
            <a:r>
              <a:rPr lang="en-US" sz="2000" dirty="0"/>
              <a:t>Feeling Mistreated					                 not to RTW	</a:t>
            </a:r>
          </a:p>
        </p:txBody>
      </p:sp>
      <p:sp>
        <p:nvSpPr>
          <p:cNvPr id="5" name="TextBox 4"/>
          <p:cNvSpPr txBox="1"/>
          <p:nvPr/>
        </p:nvSpPr>
        <p:spPr>
          <a:xfrm>
            <a:off x="3466392" y="1988868"/>
            <a:ext cx="1206284" cy="707886"/>
          </a:xfrm>
          <a:prstGeom prst="rect">
            <a:avLst/>
          </a:prstGeom>
          <a:noFill/>
        </p:spPr>
        <p:txBody>
          <a:bodyPr wrap="square" rtlCol="0">
            <a:spAutoFit/>
          </a:bodyPr>
          <a:lstStyle/>
          <a:p>
            <a:pPr algn="ctr"/>
            <a:r>
              <a:rPr lang="en-US" sz="2000" b="1" dirty="0"/>
              <a:t>Medical</a:t>
            </a:r>
          </a:p>
          <a:p>
            <a:pPr algn="ctr"/>
            <a:r>
              <a:rPr lang="en-US" sz="2000" b="1" dirty="0"/>
              <a:t>Factors</a:t>
            </a:r>
          </a:p>
        </p:txBody>
      </p:sp>
      <p:sp>
        <p:nvSpPr>
          <p:cNvPr id="6" name="TextBox 5"/>
          <p:cNvSpPr txBox="1"/>
          <p:nvPr/>
        </p:nvSpPr>
        <p:spPr>
          <a:xfrm>
            <a:off x="4671539" y="3051055"/>
            <a:ext cx="1177922" cy="1015663"/>
          </a:xfrm>
          <a:prstGeom prst="rect">
            <a:avLst/>
          </a:prstGeom>
          <a:noFill/>
        </p:spPr>
        <p:txBody>
          <a:bodyPr wrap="square" rtlCol="0">
            <a:spAutoFit/>
          </a:bodyPr>
          <a:lstStyle/>
          <a:p>
            <a:r>
              <a:rPr lang="en-US" sz="2000" b="1" dirty="0"/>
              <a:t>Job </a:t>
            </a:r>
          </a:p>
          <a:p>
            <a:r>
              <a:rPr lang="en-US" sz="2000" b="1" dirty="0"/>
              <a:t>RTW   Barriers</a:t>
            </a:r>
          </a:p>
        </p:txBody>
      </p:sp>
      <p:sp>
        <p:nvSpPr>
          <p:cNvPr id="8" name="TextBox 7"/>
          <p:cNvSpPr txBox="1"/>
          <p:nvPr/>
        </p:nvSpPr>
        <p:spPr>
          <a:xfrm>
            <a:off x="2410223" y="4709221"/>
            <a:ext cx="1543371" cy="1323439"/>
          </a:xfrm>
          <a:prstGeom prst="rect">
            <a:avLst/>
          </a:prstGeom>
          <a:noFill/>
        </p:spPr>
        <p:txBody>
          <a:bodyPr wrap="square" rtlCol="0">
            <a:spAutoFit/>
          </a:bodyPr>
          <a:lstStyle/>
          <a:p>
            <a:pPr algn="ctr"/>
            <a:r>
              <a:rPr lang="en-US" sz="2000" b="1" dirty="0"/>
              <a:t>Employee</a:t>
            </a:r>
          </a:p>
          <a:p>
            <a:pPr algn="ctr"/>
            <a:r>
              <a:rPr lang="en-US" sz="2000" b="1" dirty="0"/>
              <a:t>Benefits,</a:t>
            </a:r>
          </a:p>
          <a:p>
            <a:pPr algn="ctr"/>
            <a:r>
              <a:rPr lang="en-US" sz="2000" b="1" dirty="0"/>
              <a:t>Fears, </a:t>
            </a:r>
          </a:p>
          <a:p>
            <a:pPr algn="ctr"/>
            <a:r>
              <a:rPr lang="en-US" sz="2000" b="1" dirty="0"/>
              <a:t>Attitudes</a:t>
            </a:r>
          </a:p>
        </p:txBody>
      </p:sp>
      <p:sp>
        <p:nvSpPr>
          <p:cNvPr id="7" name="TextBox 6"/>
          <p:cNvSpPr txBox="1"/>
          <p:nvPr/>
        </p:nvSpPr>
        <p:spPr>
          <a:xfrm>
            <a:off x="3181908" y="2832437"/>
            <a:ext cx="1326514" cy="1015663"/>
          </a:xfrm>
          <a:prstGeom prst="rect">
            <a:avLst/>
          </a:prstGeom>
          <a:noFill/>
        </p:spPr>
        <p:txBody>
          <a:bodyPr wrap="square" rtlCol="0">
            <a:spAutoFit/>
          </a:bodyPr>
          <a:lstStyle/>
          <a:p>
            <a:r>
              <a:rPr lang="en-US" sz="2000" b="1" dirty="0"/>
              <a:t>Physician </a:t>
            </a:r>
          </a:p>
          <a:p>
            <a:r>
              <a:rPr lang="en-US" sz="2000" b="1" dirty="0"/>
              <a:t>Practice </a:t>
            </a:r>
          </a:p>
          <a:p>
            <a:r>
              <a:rPr lang="en-US" sz="2000" b="1" dirty="0"/>
              <a:t>Barriers</a:t>
            </a:r>
          </a:p>
        </p:txBody>
      </p:sp>
      <p:sp>
        <p:nvSpPr>
          <p:cNvPr id="9" name="TextBox 8"/>
          <p:cNvSpPr txBox="1"/>
          <p:nvPr/>
        </p:nvSpPr>
        <p:spPr>
          <a:xfrm>
            <a:off x="5109622" y="4930440"/>
            <a:ext cx="1081193" cy="707886"/>
          </a:xfrm>
          <a:prstGeom prst="rect">
            <a:avLst/>
          </a:prstGeom>
          <a:noFill/>
        </p:spPr>
        <p:txBody>
          <a:bodyPr wrap="none" rtlCol="0">
            <a:spAutoFit/>
          </a:bodyPr>
          <a:lstStyle/>
          <a:p>
            <a:pPr algn="ctr"/>
            <a:r>
              <a:rPr lang="en-US" sz="2000" b="1" dirty="0"/>
              <a:t>Other </a:t>
            </a:r>
          </a:p>
          <a:p>
            <a:pPr algn="ctr"/>
            <a:r>
              <a:rPr lang="en-US" sz="2000" b="1" dirty="0"/>
              <a:t>Agenda</a:t>
            </a:r>
            <a:r>
              <a:rPr lang="en-US" dirty="0"/>
              <a:t>s</a:t>
            </a:r>
          </a:p>
        </p:txBody>
      </p:sp>
      <p:sp>
        <p:nvSpPr>
          <p:cNvPr id="10" name="Left Brace 9"/>
          <p:cNvSpPr/>
          <p:nvPr/>
        </p:nvSpPr>
        <p:spPr>
          <a:xfrm>
            <a:off x="4876450" y="1885611"/>
            <a:ext cx="233172" cy="914400"/>
          </a:xfrm>
          <a:prstGeom prst="lef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1">
                  <a:lumMod val="75000"/>
                </a:schemeClr>
              </a:solidFill>
            </a:endParaRPr>
          </a:p>
        </p:txBody>
      </p:sp>
      <p:sp>
        <p:nvSpPr>
          <p:cNvPr id="11" name="Left Brace 10"/>
          <p:cNvSpPr/>
          <p:nvPr/>
        </p:nvSpPr>
        <p:spPr>
          <a:xfrm>
            <a:off x="5503383" y="2835966"/>
            <a:ext cx="346078" cy="1048089"/>
          </a:xfrm>
          <a:prstGeom prst="lef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p:cNvSpPr/>
          <p:nvPr/>
        </p:nvSpPr>
        <p:spPr>
          <a:xfrm>
            <a:off x="6295013" y="4697979"/>
            <a:ext cx="271272" cy="1172808"/>
          </a:xfrm>
          <a:prstGeom prst="lef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Right Brace 12"/>
          <p:cNvSpPr/>
          <p:nvPr/>
        </p:nvSpPr>
        <p:spPr>
          <a:xfrm>
            <a:off x="2794743" y="2342811"/>
            <a:ext cx="457965" cy="1546266"/>
          </a:xfrm>
          <a:prstGeom prst="righ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70C0"/>
              </a:solidFill>
            </a:endParaRPr>
          </a:p>
        </p:txBody>
      </p:sp>
      <p:sp>
        <p:nvSpPr>
          <p:cNvPr id="14" name="Right Brace 13"/>
          <p:cNvSpPr/>
          <p:nvPr/>
        </p:nvSpPr>
        <p:spPr>
          <a:xfrm>
            <a:off x="2174668" y="4697979"/>
            <a:ext cx="460248" cy="1466499"/>
          </a:xfrm>
          <a:prstGeom prst="righ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56665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5" descr="spic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838200" y="609600"/>
            <a:ext cx="7239000" cy="1142999"/>
          </a:xfrm>
          <a:prstGeom prst="rect">
            <a:avLst/>
          </a:prstGeom>
          <a:noFill/>
        </p:spPr>
      </p:pic>
      <p:sp>
        <p:nvSpPr>
          <p:cNvPr id="2" name="Title 1"/>
          <p:cNvSpPr>
            <a:spLocks noGrp="1"/>
          </p:cNvSpPr>
          <p:nvPr>
            <p:ph type="title"/>
          </p:nvPr>
        </p:nvSpPr>
        <p:spPr>
          <a:xfrm>
            <a:off x="441434" y="1028699"/>
            <a:ext cx="8229600" cy="1143000"/>
          </a:xfrm>
        </p:spPr>
        <p:txBody>
          <a:bodyPr/>
          <a:lstStyle/>
          <a:p>
            <a:pPr algn="ctr"/>
            <a:r>
              <a:rPr lang="en-US" b="1" dirty="0"/>
              <a:t>SPICE MODEL</a:t>
            </a:r>
          </a:p>
        </p:txBody>
      </p:sp>
      <p:sp>
        <p:nvSpPr>
          <p:cNvPr id="3" name="Subtitle 2"/>
          <p:cNvSpPr>
            <a:spLocks noGrp="1"/>
          </p:cNvSpPr>
          <p:nvPr>
            <p:ph idx="1"/>
          </p:nvPr>
        </p:nvSpPr>
        <p:spPr>
          <a:xfrm>
            <a:off x="609601" y="1981200"/>
            <a:ext cx="8382000" cy="3505200"/>
          </a:xfrm>
        </p:spPr>
        <p:txBody>
          <a:bodyPr>
            <a:normAutofit/>
          </a:bodyPr>
          <a:lstStyle/>
          <a:p>
            <a:pPr marL="0" indent="0" algn="l">
              <a:buNone/>
            </a:pPr>
            <a:r>
              <a:rPr lang="en-US" sz="2800" b="1" u="sng" dirty="0"/>
              <a:t>S</a:t>
            </a:r>
            <a:r>
              <a:rPr lang="en-US" sz="2800" b="1" dirty="0"/>
              <a:t>implicity</a:t>
            </a:r>
            <a:r>
              <a:rPr lang="en-US" sz="2400" dirty="0"/>
              <a:t>:  </a:t>
            </a:r>
            <a:r>
              <a:rPr lang="en-US" sz="2100" dirty="0"/>
              <a:t>Simple benign conditions treated in a complicated fashion 		            become complicated </a:t>
            </a:r>
          </a:p>
          <a:p>
            <a:pPr marL="0" indent="0" algn="l">
              <a:buNone/>
            </a:pPr>
            <a:r>
              <a:rPr lang="en-US" sz="2800" b="1" u="sng" dirty="0"/>
              <a:t>P</a:t>
            </a:r>
            <a:r>
              <a:rPr lang="en-US" sz="2800" b="1" dirty="0"/>
              <a:t>roximity</a:t>
            </a:r>
            <a:r>
              <a:rPr lang="en-US" sz="2800" dirty="0"/>
              <a:t>: </a:t>
            </a:r>
            <a:r>
              <a:rPr lang="en-US" sz="2100" dirty="0"/>
              <a:t>Benefit of keeping injured worker connected to work place.</a:t>
            </a:r>
          </a:p>
          <a:p>
            <a:pPr marL="0" indent="0" algn="l">
              <a:buNone/>
            </a:pPr>
            <a:r>
              <a:rPr lang="en-US" sz="2800" b="1" u="sng" dirty="0"/>
              <a:t>I</a:t>
            </a:r>
            <a:r>
              <a:rPr lang="en-US" sz="2800" b="1" dirty="0"/>
              <a:t>mmediacy</a:t>
            </a:r>
            <a:r>
              <a:rPr lang="en-US" sz="2800" dirty="0"/>
              <a:t>: </a:t>
            </a:r>
            <a:r>
              <a:rPr lang="en-US" sz="2100" dirty="0"/>
              <a:t>Acute injuries dealt with in a timely manner.  </a:t>
            </a:r>
          </a:p>
          <a:p>
            <a:pPr marL="0" indent="0">
              <a:buNone/>
            </a:pPr>
            <a:r>
              <a:rPr lang="en-US" sz="2100" dirty="0"/>
              <a:t>		Benefit of  early  intervention.</a:t>
            </a:r>
          </a:p>
          <a:p>
            <a:pPr marL="0" indent="0" algn="l">
              <a:buNone/>
            </a:pPr>
            <a:r>
              <a:rPr lang="en-US" sz="2800" b="1" u="sng" dirty="0"/>
              <a:t>C</a:t>
            </a:r>
            <a:r>
              <a:rPr lang="en-US" sz="2800" b="1" dirty="0"/>
              <a:t>entrality</a:t>
            </a:r>
            <a:r>
              <a:rPr lang="en-US" sz="2800" dirty="0"/>
              <a:t>: </a:t>
            </a:r>
            <a:r>
              <a:rPr lang="en-US" sz="2100" dirty="0"/>
              <a:t>All parties common philosophy and ultimate goal of RTW.</a:t>
            </a:r>
          </a:p>
          <a:p>
            <a:pPr marL="0" indent="0" algn="l">
              <a:buNone/>
            </a:pPr>
            <a:r>
              <a:rPr lang="en-US" sz="2800" b="1" u="sng" dirty="0"/>
              <a:t>E</a:t>
            </a:r>
            <a:r>
              <a:rPr lang="en-US" sz="2800" b="1" dirty="0"/>
              <a:t>xpectancy</a:t>
            </a:r>
            <a:r>
              <a:rPr lang="en-US" sz="2800" dirty="0"/>
              <a:t>:  </a:t>
            </a:r>
            <a:r>
              <a:rPr lang="en-US" sz="2100" dirty="0"/>
              <a:t>Individuals  often fulfill expectations placed upon them.</a:t>
            </a:r>
          </a:p>
          <a:p>
            <a:pPr marL="0" indent="0">
              <a:buNone/>
            </a:pPr>
            <a:endParaRPr lang="en-US" sz="2100" dirty="0"/>
          </a:p>
        </p:txBody>
      </p:sp>
      <p:sp>
        <p:nvSpPr>
          <p:cNvPr id="5" name="TextBox 4"/>
          <p:cNvSpPr txBox="1"/>
          <p:nvPr/>
        </p:nvSpPr>
        <p:spPr>
          <a:xfrm>
            <a:off x="457200" y="5638800"/>
            <a:ext cx="7772400" cy="861774"/>
          </a:xfrm>
          <a:prstGeom prst="rect">
            <a:avLst/>
          </a:prstGeom>
          <a:noFill/>
        </p:spPr>
        <p:txBody>
          <a:bodyPr wrap="square" rtlCol="0">
            <a:spAutoFit/>
          </a:bodyPr>
          <a:lstStyle/>
          <a:p>
            <a:pPr algn="ctr"/>
            <a:r>
              <a:rPr lang="en-US" sz="1600" dirty="0"/>
              <a:t>US Military’s 1973 Forward Treatment Method that prevents system-induced disability among battle causalities, returning 60% of soldiers with injuries to full duty within 72 hrs.</a:t>
            </a:r>
          </a:p>
          <a:p>
            <a:pPr algn="ctr"/>
            <a:endParaRPr lang="en-US" dirty="0"/>
          </a:p>
        </p:txBody>
      </p:sp>
    </p:spTree>
    <p:extLst>
      <p:ext uri="{BB962C8B-B14F-4D97-AF65-F5344CB8AC3E}">
        <p14:creationId xmlns:p14="http://schemas.microsoft.com/office/powerpoint/2010/main" val="409034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0" y="1600200"/>
            <a:ext cx="7772400" cy="1470025"/>
          </a:xfrm>
        </p:spPr>
        <p:txBody>
          <a:bodyPr/>
          <a:lstStyle/>
          <a:p>
            <a:r>
              <a:rPr lang="en-US" dirty="0"/>
              <a:t>Alcohol and Drug Screen Testing</a:t>
            </a:r>
          </a:p>
        </p:txBody>
      </p:sp>
      <p:pic>
        <p:nvPicPr>
          <p:cNvPr id="4100" name="Picture 4" descr="https://janaburson.files.wordpress.com/2013/08/aaadrugtest.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9950" y="2886075"/>
            <a:ext cx="2190750" cy="3170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595529"/>
      </p:ext>
    </p:extLst>
  </p:cSld>
  <p:clrMapOvr>
    <a:masterClrMapping/>
  </p:clrMapOvr>
</p:sld>
</file>

<file path=ppt/theme/theme1.xml><?xml version="1.0" encoding="utf-8"?>
<a:theme xmlns:a="http://schemas.openxmlformats.org/drawingml/2006/main" name="AMI May 2015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AMI May 2015 Presentation</Template>
  <TotalTime>0</TotalTime>
  <Words>632</Words>
  <Application>Microsoft Office PowerPoint</Application>
  <PresentationFormat>On-screen Show (4:3)</PresentationFormat>
  <Paragraphs>101</Paragraphs>
  <Slides>17</Slides>
  <Notes>4</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Myriad Roman</vt:lpstr>
      <vt:lpstr>AMI May 2015 Presentation</vt:lpstr>
      <vt:lpstr>Custom Design</vt:lpstr>
      <vt:lpstr>Chart</vt:lpstr>
      <vt:lpstr>Occupational Health Center  and Travel Medicine Program</vt:lpstr>
      <vt:lpstr> Why should an employer choose an occupational health center?  </vt:lpstr>
      <vt:lpstr>ACOEM Affiliation</vt:lpstr>
      <vt:lpstr>Physical Exams and Work Clearances</vt:lpstr>
      <vt:lpstr>Worker’s Compensation Injury Care</vt:lpstr>
      <vt:lpstr>Odds of Ever Returning to Work  Fall Rapidly Over Time </vt:lpstr>
      <vt:lpstr>BARRIERS TO WORK</vt:lpstr>
      <vt:lpstr>SPICE MODEL</vt:lpstr>
      <vt:lpstr>Alcohol and Drug Screen Testing</vt:lpstr>
      <vt:lpstr>2006 Workplace Substance Use </vt:lpstr>
      <vt:lpstr>PowerPoint Presentation</vt:lpstr>
      <vt:lpstr> </vt:lpstr>
      <vt:lpstr>Urine Drug Screen Testing</vt:lpstr>
      <vt:lpstr>PowerPoint Presentation</vt:lpstr>
      <vt:lpstr>PowerPoint Presentation</vt:lpstr>
      <vt:lpstr>   Age-adjusted rates for drug-poisoning deaths, by type of drug: United States, 2000–2013</vt:lpstr>
      <vt:lpstr>Travel Medicine Program</vt:lpstr>
    </vt:vector>
  </TitlesOfParts>
  <Company>CCH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Health Center  and Travel Medicine Program</dc:title>
  <dc:creator>johnh</dc:creator>
  <cp:lastModifiedBy>Lori Harrison</cp:lastModifiedBy>
  <cp:revision>1</cp:revision>
  <dcterms:created xsi:type="dcterms:W3CDTF">2015-05-20T18:16:02Z</dcterms:created>
  <dcterms:modified xsi:type="dcterms:W3CDTF">2018-10-01T18:55:21Z</dcterms:modified>
</cp:coreProperties>
</file>